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74" r:id="rId5"/>
    <p:sldId id="258" r:id="rId6"/>
    <p:sldId id="259" r:id="rId7"/>
    <p:sldId id="262" r:id="rId8"/>
    <p:sldId id="260" r:id="rId9"/>
    <p:sldId id="261" r:id="rId10"/>
    <p:sldId id="263" r:id="rId11"/>
    <p:sldId id="264" r:id="rId12"/>
    <p:sldId id="265" r:id="rId13"/>
    <p:sldId id="273" r:id="rId14"/>
    <p:sldId id="275" r:id="rId15"/>
    <p:sldId id="266" r:id="rId16"/>
    <p:sldId id="267" r:id="rId17"/>
    <p:sldId id="268" r:id="rId18"/>
    <p:sldId id="269" r:id="rId19"/>
    <p:sldId id="271" r:id="rId20"/>
    <p:sldId id="270" r:id="rId21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84813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92598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60043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31344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88492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52723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349310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06481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408223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513363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54786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95EE2-AAC5-4B80-B6E8-C924821484FB}" type="datetimeFigureOut">
              <a:rPr lang="da-DK" smtClean="0"/>
              <a:pPr/>
              <a:t>02-12-2013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D4E54-1C0A-45DD-9BAF-17B16CB23E6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25226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a-DK" b="1" dirty="0"/>
              <a:t>DANBIO i Speciallægepraksis </a:t>
            </a:r>
            <a:r>
              <a:rPr lang="da-DK" b="1" dirty="0" smtClean="0"/>
              <a:t/>
            </a:r>
            <a:br>
              <a:rPr lang="da-DK" b="1" dirty="0" smtClean="0"/>
            </a:br>
            <a:r>
              <a:rPr lang="da-DK" b="1" dirty="0" smtClean="0"/>
              <a:t>ved </a:t>
            </a:r>
            <a:r>
              <a:rPr lang="da-DK" b="1" dirty="0"/>
              <a:t>brug af datafangst</a:t>
            </a:r>
            <a:br>
              <a:rPr lang="da-DK" b="1" dirty="0"/>
            </a:b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Berit </a:t>
            </a:r>
            <a:r>
              <a:rPr lang="da-DK" dirty="0" err="1" smtClean="0"/>
              <a:t>Schiøttz</a:t>
            </a:r>
            <a:r>
              <a:rPr lang="da-DK" dirty="0" smtClean="0"/>
              <a:t>-Christensen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93514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Sentinel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b="1" dirty="0" err="1"/>
              <a:t>Sentinel</a:t>
            </a:r>
            <a:r>
              <a:rPr lang="da-DK" sz="2400" b="1" dirty="0"/>
              <a:t> </a:t>
            </a:r>
            <a:r>
              <a:rPr lang="da-DK" sz="2400" b="1" dirty="0" smtClean="0"/>
              <a:t>er </a:t>
            </a:r>
            <a:r>
              <a:rPr lang="da-DK" sz="2400" b="1" dirty="0"/>
              <a:t>kobling mellem journalsystem og DANBIO</a:t>
            </a:r>
          </a:p>
          <a:p>
            <a:r>
              <a:rPr lang="da-DK" sz="2400" dirty="0" err="1"/>
              <a:t>Sentinel</a:t>
            </a:r>
            <a:r>
              <a:rPr lang="da-DK" sz="2400" dirty="0"/>
              <a:t> bestilles via systemhuset.</a:t>
            </a:r>
          </a:p>
          <a:p>
            <a:r>
              <a:rPr lang="da-DK" sz="2400" dirty="0"/>
              <a:t>Systemhuset står for at aktivere </a:t>
            </a:r>
            <a:r>
              <a:rPr lang="da-DK" sz="2400" dirty="0" err="1"/>
              <a:t>Sentinel</a:t>
            </a:r>
            <a:r>
              <a:rPr lang="da-DK" sz="2400" dirty="0"/>
              <a:t> - oprettelse koster 7.500 </a:t>
            </a:r>
            <a:r>
              <a:rPr lang="da-DK" sz="2400" dirty="0" err="1"/>
              <a:t>kr</a:t>
            </a:r>
            <a:r>
              <a:rPr lang="da-DK" sz="2400" dirty="0"/>
              <a:t> som refunderes via Sygesikringen, når </a:t>
            </a:r>
            <a:r>
              <a:rPr lang="da-DK" sz="2400" dirty="0" err="1"/>
              <a:t>Sentinel</a:t>
            </a:r>
            <a:r>
              <a:rPr lang="da-DK" sz="2400" dirty="0"/>
              <a:t> er aktiv - kommer med førstkommende afregning.</a:t>
            </a:r>
          </a:p>
        </p:txBody>
      </p:sp>
    </p:spTree>
    <p:extLst>
      <p:ext uri="{BB962C8B-B14F-4D97-AF65-F5344CB8AC3E}">
        <p14:creationId xmlns:p14="http://schemas.microsoft.com/office/powerpoint/2010/main" xmlns="" val="128809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Daglig praksis – DANBIO åbnes</a:t>
            </a:r>
            <a:endParaRPr lang="da-DK" dirty="0"/>
          </a:p>
        </p:txBody>
      </p:sp>
      <p:pic>
        <p:nvPicPr>
          <p:cNvPr id="4" name="Pladsholder til indhold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5726" y="1600200"/>
            <a:ext cx="261254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86603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Journalsystem er åbent</a:t>
            </a:r>
            <a:br>
              <a:rPr lang="da-DK" dirty="0" smtClean="0"/>
            </a:br>
            <a:r>
              <a:rPr lang="da-DK" dirty="0" smtClean="0"/>
              <a:t>Diagnosen er ‘nøglen’</a:t>
            </a:r>
            <a:endParaRPr lang="da-DK" dirty="0"/>
          </a:p>
        </p:txBody>
      </p:sp>
      <p:pic>
        <p:nvPicPr>
          <p:cNvPr id="4" name="Pladsholder til indhold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352" y="2132856"/>
            <a:ext cx="8579296" cy="3001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76805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Diagnoser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Seropositiv</a:t>
            </a:r>
            <a:r>
              <a:rPr lang="da-DK" dirty="0" smtClean="0"/>
              <a:t> DM05</a:t>
            </a:r>
          </a:p>
          <a:p>
            <a:r>
              <a:rPr lang="da-DK" dirty="0" err="1" smtClean="0"/>
              <a:t>Seronegativ</a:t>
            </a:r>
            <a:r>
              <a:rPr lang="da-DK" dirty="0" smtClean="0"/>
              <a:t> DM06</a:t>
            </a:r>
          </a:p>
          <a:p>
            <a:r>
              <a:rPr lang="da-DK" dirty="0" smtClean="0"/>
              <a:t>Psoriasisartritis DM07</a:t>
            </a:r>
          </a:p>
          <a:p>
            <a:r>
              <a:rPr lang="da-DK" dirty="0" err="1" smtClean="0"/>
              <a:t>Polyartritis</a:t>
            </a:r>
            <a:r>
              <a:rPr lang="da-DK" dirty="0" smtClean="0"/>
              <a:t> uden specifikation DM13 </a:t>
            </a:r>
          </a:p>
          <a:p>
            <a:r>
              <a:rPr lang="da-DK" dirty="0" err="1" smtClean="0"/>
              <a:t>Morbus</a:t>
            </a:r>
            <a:r>
              <a:rPr lang="da-DK" dirty="0" smtClean="0"/>
              <a:t> </a:t>
            </a:r>
            <a:r>
              <a:rPr lang="da-DK" dirty="0" err="1" smtClean="0"/>
              <a:t>Bechterew</a:t>
            </a:r>
            <a:r>
              <a:rPr lang="da-DK" dirty="0" smtClean="0"/>
              <a:t> DM45</a:t>
            </a:r>
          </a:p>
          <a:p>
            <a:r>
              <a:rPr lang="da-DK" dirty="0" smtClean="0"/>
              <a:t>SpåondyartritisDM46</a:t>
            </a:r>
          </a:p>
          <a:p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xmlns="" val="897806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89919"/>
            <a:ext cx="3312139" cy="614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1183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- og </a:t>
            </a:r>
            <a:r>
              <a:rPr lang="da-DK" dirty="0" err="1" smtClean="0"/>
              <a:t>popuppen</a:t>
            </a:r>
            <a:r>
              <a:rPr lang="da-DK" dirty="0" smtClean="0"/>
              <a:t> popper</a:t>
            </a:r>
            <a:endParaRPr lang="da-DK" dirty="0"/>
          </a:p>
        </p:txBody>
      </p:sp>
      <p:pic>
        <p:nvPicPr>
          <p:cNvPr id="4" name="Pladsholder til indhold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5402" y="1600200"/>
            <a:ext cx="671319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06519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DANBIO popper</a:t>
            </a:r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994850"/>
            <a:ext cx="503872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95827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Den rette patient med rette data!</a:t>
            </a:r>
            <a:endParaRPr lang="da-D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556792"/>
            <a:ext cx="5689726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33926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Tavlen med oversigt</a:t>
            </a:r>
            <a:endParaRPr lang="da-DK" dirty="0"/>
          </a:p>
        </p:txBody>
      </p:sp>
      <p:pic>
        <p:nvPicPr>
          <p:cNvPr id="4" name="Pladsholder til indhold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7224" y="1600200"/>
            <a:ext cx="652955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5832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Pop-retur</a:t>
            </a:r>
            <a:br>
              <a:rPr lang="da-DK" dirty="0" smtClean="0"/>
            </a:br>
            <a:endParaRPr lang="da-D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88840"/>
            <a:ext cx="7797935" cy="3331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89956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Samarbejdspartnere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123728" y="2132856"/>
            <a:ext cx="6563072" cy="4525963"/>
          </a:xfrm>
        </p:spPr>
        <p:txBody>
          <a:bodyPr/>
          <a:lstStyle/>
          <a:p>
            <a:r>
              <a:rPr lang="da-DK" dirty="0" err="1" smtClean="0"/>
              <a:t>eKVIS</a:t>
            </a:r>
            <a:endParaRPr lang="da-DK" dirty="0" smtClean="0"/>
          </a:p>
          <a:p>
            <a:r>
              <a:rPr lang="da-DK" dirty="0" smtClean="0"/>
              <a:t>DANBIO</a:t>
            </a:r>
          </a:p>
          <a:p>
            <a:r>
              <a:rPr lang="da-DK" dirty="0" smtClean="0"/>
              <a:t>DAK-E</a:t>
            </a:r>
          </a:p>
          <a:p>
            <a:r>
              <a:rPr lang="da-DK" dirty="0" smtClean="0"/>
              <a:t>Pilotklinikker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35493799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Benchmarking</a:t>
            </a:r>
            <a:endParaRPr lang="da-DK" dirty="0"/>
          </a:p>
        </p:txBody>
      </p:sp>
      <p:pic>
        <p:nvPicPr>
          <p:cNvPr id="4" name="Pladsholder til indhold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7816" y="1600200"/>
            <a:ext cx="3428368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1944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 smtClean="0"/>
              <a:t>Kliniske </a:t>
            </a:r>
            <a:r>
              <a:rPr lang="da-DK" b="1" dirty="0" err="1" smtClean="0"/>
              <a:t>retningslinier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b="1" dirty="0"/>
          </a:p>
          <a:p>
            <a:r>
              <a:rPr lang="da-DK" sz="2200" dirty="0"/>
              <a:t>Ifølge kliniske </a:t>
            </a:r>
            <a:r>
              <a:rPr lang="da-DK" sz="2200" dirty="0" err="1"/>
              <a:t>retningslinier</a:t>
            </a:r>
            <a:r>
              <a:rPr lang="da-DK" sz="2200" dirty="0"/>
              <a:t> for behandling af </a:t>
            </a:r>
            <a:r>
              <a:rPr lang="da-DK" sz="2200" dirty="0" err="1"/>
              <a:t>reumatoid</a:t>
            </a:r>
            <a:r>
              <a:rPr lang="da-DK" sz="2200" dirty="0"/>
              <a:t> artritis er registrering af </a:t>
            </a:r>
            <a:r>
              <a:rPr lang="da-DK" sz="2200" dirty="0" err="1"/>
              <a:t>nydiagnosticerede</a:t>
            </a:r>
            <a:r>
              <a:rPr lang="da-DK" sz="2200" dirty="0"/>
              <a:t> patienter, der starter i DMARD-behandling i DANBIO, obligatorisk for alle behandlere.</a:t>
            </a:r>
          </a:p>
          <a:p>
            <a:endParaRPr lang="da-DK" sz="2200" dirty="0" smtClean="0"/>
          </a:p>
          <a:p>
            <a:r>
              <a:rPr lang="da-DK" sz="2200" dirty="0" smtClean="0"/>
              <a:t>Der </a:t>
            </a:r>
            <a:r>
              <a:rPr lang="da-DK" sz="2200" dirty="0"/>
              <a:t>skal registreres løbende </a:t>
            </a:r>
            <a:r>
              <a:rPr lang="da-DK" sz="2200" dirty="0" err="1"/>
              <a:t>mhp</a:t>
            </a:r>
            <a:r>
              <a:rPr lang="da-DK" sz="2200" dirty="0"/>
              <a:t> opfyldelse af indikatorer og det rekommanderes at patienterne gennemfører årsvisit </a:t>
            </a:r>
            <a:r>
              <a:rPr lang="da-DK" sz="2200" dirty="0" err="1"/>
              <a:t>mhp</a:t>
            </a:r>
            <a:r>
              <a:rPr lang="da-DK" sz="2200" dirty="0"/>
              <a:t> Co-morbiditet. </a:t>
            </a:r>
            <a:endParaRPr lang="da-DK" sz="2200" dirty="0" smtClean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846890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Indikatorer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1. Alle</a:t>
            </a:r>
            <a:r>
              <a:rPr lang="da-DK" sz="2200" dirty="0"/>
              <a:t>, der har </a:t>
            </a:r>
            <a:r>
              <a:rPr lang="da-DK" sz="2200" dirty="0" err="1"/>
              <a:t>nydiagnosticeret</a:t>
            </a:r>
            <a:r>
              <a:rPr lang="da-DK" sz="2200" dirty="0"/>
              <a:t> RA, skal registreres i DANBIO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2. Alle </a:t>
            </a:r>
            <a:r>
              <a:rPr lang="da-DK" sz="2200" dirty="0" err="1"/>
              <a:t>nydiagnosticerede</a:t>
            </a:r>
            <a:r>
              <a:rPr lang="da-DK" sz="2200" dirty="0"/>
              <a:t> skal registreres i DANBIO mindst x 4 det </a:t>
            </a:r>
            <a:r>
              <a:rPr lang="da-DK" sz="2200" dirty="0" smtClean="0"/>
              <a:t>første </a:t>
            </a:r>
            <a:r>
              <a:rPr lang="da-DK" sz="2200" dirty="0"/>
              <a:t>år, derefter x 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3. DAS28-CRP </a:t>
            </a:r>
            <a:r>
              <a:rPr lang="da-DK" sz="2200" dirty="0"/>
              <a:t>tilstræbes stabilt lav &lt;2,6 - dog &lt;3,2 efter 12 </a:t>
            </a:r>
            <a:r>
              <a:rPr lang="da-DK" sz="2200" dirty="0" err="1"/>
              <a:t>mdr</a:t>
            </a:r>
            <a:endParaRPr lang="da-DK" sz="2200" dirty="0"/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4. Funktionsniveauet </a:t>
            </a:r>
            <a:r>
              <a:rPr lang="da-DK" sz="2200" dirty="0"/>
              <a:t>skal være højt: HAQ &lt;1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5. Smerteniveauet </a:t>
            </a:r>
            <a:r>
              <a:rPr lang="da-DK" sz="2200" dirty="0"/>
              <a:t>skal være lavt: VAS-smerter &lt;33 mm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6. Livskvaliteten </a:t>
            </a:r>
            <a:r>
              <a:rPr lang="da-DK" sz="2200" dirty="0"/>
              <a:t>skal være høj: VAS-global&lt;33 mm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7. Røntgen </a:t>
            </a:r>
            <a:r>
              <a:rPr lang="da-DK" sz="2200" dirty="0"/>
              <a:t>er non-</a:t>
            </a:r>
            <a:r>
              <a:rPr lang="da-DK" sz="2200" dirty="0" err="1"/>
              <a:t>erosiv</a:t>
            </a:r>
            <a:r>
              <a:rPr lang="da-DK" sz="2200" dirty="0"/>
              <a:t> eller ikke progressiv - tages ved 0, 12, 24 </a:t>
            </a:r>
            <a:r>
              <a:rPr lang="da-DK" sz="2200" dirty="0" err="1"/>
              <a:t>mdr</a:t>
            </a:r>
            <a:r>
              <a:rPr lang="da-DK" sz="2200" dirty="0"/>
              <a:t> og ved behandlingsskift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a-DK" sz="2200" dirty="0" smtClean="0"/>
              <a:t>8. Medicinordination </a:t>
            </a:r>
            <a:r>
              <a:rPr lang="da-DK" sz="2200" dirty="0"/>
              <a:t>skal opdateres </a:t>
            </a:r>
            <a:r>
              <a:rPr lang="da-DK" sz="2200" dirty="0" err="1"/>
              <a:t>inkl</a:t>
            </a:r>
            <a:r>
              <a:rPr lang="da-DK" sz="2200" dirty="0"/>
              <a:t> brug af NSAID og anden smertestillende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2288524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DANBIO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DANBIO er en national kliniske database, </a:t>
            </a:r>
            <a:r>
              <a:rPr lang="da-DK" dirty="0" err="1"/>
              <a:t>dvs</a:t>
            </a:r>
            <a:r>
              <a:rPr lang="da-DK" dirty="0"/>
              <a:t> den er godkendt til indhentning af data vedrørende udvalgte patientkategorier. Data er sikret i forhold til foreliggende regler fra Datatilsynet. Følges af RKKP.</a:t>
            </a:r>
          </a:p>
          <a:p>
            <a:r>
              <a:rPr lang="da-DK" dirty="0" err="1"/>
              <a:t>DANBIO´s</a:t>
            </a:r>
            <a:r>
              <a:rPr lang="da-DK" dirty="0"/>
              <a:t> daglige drift varetages af sekretariat og følges ved Styregruppe, der er udpeget af DRS.</a:t>
            </a:r>
          </a:p>
          <a:p>
            <a:r>
              <a:rPr lang="da-DK" dirty="0"/>
              <a:t>Hver bruger kan læse egne data - bruger er her afdeling eller praksis - der kan udføres ikke patient- eller </a:t>
            </a:r>
            <a:r>
              <a:rPr lang="da-DK" dirty="0" err="1"/>
              <a:t>lægehenførbare</a:t>
            </a:r>
            <a:r>
              <a:rPr lang="da-DK" dirty="0"/>
              <a:t> analyser på hele gruppen af RA-patienter i Danmark. </a:t>
            </a:r>
          </a:p>
          <a:p>
            <a:r>
              <a:rPr lang="da-DK" dirty="0"/>
              <a:t>Alle brugere af DANBIO kan søge specifikke oplysninger på egne patienter og alle kan bede om udtræk </a:t>
            </a:r>
            <a:r>
              <a:rPr lang="da-DK" dirty="0" err="1"/>
              <a:t>mhp</a:t>
            </a:r>
            <a:r>
              <a:rPr lang="da-DK" dirty="0"/>
              <a:t> analyser af definerede problemstillinger, der omfatter alle patienter, der er registreret i DANBIO.</a:t>
            </a:r>
          </a:p>
          <a:p>
            <a:r>
              <a:rPr lang="da-DK" dirty="0"/>
              <a:t>Forespørgsel om landsdækkende udtræk stiles til styregruppen for DANBIO i form af projektprotokol.</a:t>
            </a:r>
          </a:p>
        </p:txBody>
      </p:sp>
    </p:spTree>
    <p:extLst>
      <p:ext uri="{BB962C8B-B14F-4D97-AF65-F5344CB8AC3E}">
        <p14:creationId xmlns:p14="http://schemas.microsoft.com/office/powerpoint/2010/main" xmlns="" val="3346807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eKVIS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2400" dirty="0" err="1"/>
              <a:t>eKVIS</a:t>
            </a:r>
            <a:r>
              <a:rPr lang="da-DK" sz="2400" dirty="0"/>
              <a:t> er en enhed, der er etableret af overenskomstens parter, Danske Regioner og FAPS, med det formål at </a:t>
            </a:r>
            <a:r>
              <a:rPr lang="da-DK" sz="2400" dirty="0" smtClean="0"/>
              <a:t>koordinere </a:t>
            </a:r>
            <a:r>
              <a:rPr lang="da-DK" sz="2400" dirty="0"/>
              <a:t>kvalitetsarbejdet i speciallægepraksis og implementere de kvalitetstemaer og redskaber, der er fastlagt i overenskomsten. Målet </a:t>
            </a:r>
            <a:r>
              <a:rPr lang="da-DK" sz="2400" dirty="0" smtClean="0"/>
              <a:t>er, </a:t>
            </a:r>
            <a:r>
              <a:rPr lang="da-DK" sz="2400" dirty="0"/>
              <a:t>at understøtte den faglige udvikling og sikre kvaliteten i speciallægepraksis. 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1209442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DANBIO &amp; </a:t>
            </a:r>
            <a:r>
              <a:rPr lang="da-DK" dirty="0" err="1" smtClean="0"/>
              <a:t>Sentinel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I regi af </a:t>
            </a:r>
            <a:r>
              <a:rPr lang="da-DK" dirty="0" err="1"/>
              <a:t>eKVIS</a:t>
            </a:r>
            <a:r>
              <a:rPr lang="da-DK" dirty="0"/>
              <a:t> udvikles et redskab, der kan integrere brugen af DANBIO med de journalsystemer, der anvendes i speciallægepraksis.</a:t>
            </a:r>
          </a:p>
          <a:p>
            <a:r>
              <a:rPr lang="da-DK" dirty="0"/>
              <a:t>Redskabet anvender den funktionalitet, der er udviklet og som anvendes i almen praksis under DAK-E og kaldes </a:t>
            </a:r>
            <a:r>
              <a:rPr lang="da-DK" dirty="0" err="1"/>
              <a:t>Sentinel</a:t>
            </a:r>
            <a:r>
              <a:rPr lang="da-DK" dirty="0"/>
              <a:t>.</a:t>
            </a:r>
          </a:p>
          <a:p>
            <a:r>
              <a:rPr lang="da-DK" dirty="0"/>
              <a:t>Sammenkoblingen mellem systemerne foregår via pop-up, der henter informationer fra journalsystemet, laboratoriedata fra </a:t>
            </a:r>
            <a:r>
              <a:rPr lang="da-DK" dirty="0" err="1"/>
              <a:t>Sunhed</a:t>
            </a:r>
            <a:r>
              <a:rPr lang="da-DK" dirty="0"/>
              <a:t>-DK og etablerer link til DANBIO.</a:t>
            </a:r>
          </a:p>
          <a:p>
            <a:r>
              <a:rPr lang="da-DK" dirty="0"/>
              <a:t>Herved sikres, at der hele tiden arbejdes inden for samme patient, at data er valide og sammenkoblingen sparer tid for den enkelte behandler, idet der undgås unødig indtastning af data.</a:t>
            </a:r>
          </a:p>
          <a:p>
            <a:r>
              <a:rPr lang="da-DK" dirty="0"/>
              <a:t>Der arbejdes på en integrationsløsning retur fra DANBIO til journalsystem, aktuelt er dette løst ved kopi/</a:t>
            </a:r>
            <a:r>
              <a:rPr lang="da-DK" dirty="0" err="1"/>
              <a:t>past</a:t>
            </a:r>
            <a:r>
              <a:rPr lang="da-DK" dirty="0"/>
              <a:t>. Der arbejdes fortsat på at etablere en integreret løsning på denne funktion, så </a:t>
            </a:r>
            <a:r>
              <a:rPr lang="da-DK" dirty="0" err="1"/>
              <a:t>evt</a:t>
            </a:r>
            <a:r>
              <a:rPr lang="da-DK" dirty="0"/>
              <a:t> forveksling af den enkelte patient undgås.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xmlns="" val="4098779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i="1" dirty="0" smtClean="0"/>
              <a:t>Benchmarking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/>
              <a:t>Fremover vil der være mulighed for løbende at vurdere ens </a:t>
            </a:r>
            <a:r>
              <a:rPr lang="da-DK" sz="2400" i="1" dirty="0"/>
              <a:t>benchmarking</a:t>
            </a:r>
            <a:r>
              <a:rPr lang="da-DK" sz="2400" dirty="0"/>
              <a:t> – ifølge overenskomsten er det et fremtidigt mål, at vi skal </a:t>
            </a:r>
            <a:r>
              <a:rPr lang="da-DK" sz="2400" dirty="0" err="1"/>
              <a:t>benchmarkes</a:t>
            </a:r>
            <a:r>
              <a:rPr lang="da-DK" sz="2400" dirty="0"/>
              <a:t> mod andre speciallægepraksis, der behandler samme gruppe patienter som vi.</a:t>
            </a:r>
          </a:p>
          <a:p>
            <a:pPr marL="0" indent="0">
              <a:buNone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xmlns="" val="2647873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IT-krav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 smtClean="0"/>
              <a:t>Stabilt </a:t>
            </a:r>
            <a:r>
              <a:rPr lang="da-DK" sz="2400" dirty="0"/>
              <a:t>internet</a:t>
            </a:r>
          </a:p>
          <a:p>
            <a:pPr lvl="0"/>
            <a:r>
              <a:rPr lang="da-DK" sz="2400" dirty="0" err="1"/>
              <a:t>Firefox</a:t>
            </a:r>
            <a:r>
              <a:rPr lang="da-DK" sz="2400" dirty="0"/>
              <a:t> (</a:t>
            </a:r>
            <a:r>
              <a:rPr lang="da-DK" sz="2400" dirty="0" err="1"/>
              <a:t>explore</a:t>
            </a:r>
            <a:r>
              <a:rPr lang="da-DK" sz="2400" dirty="0"/>
              <a:t> kan anvendes, men hastigheden er relativt lav, hvilket nedsætter arbejdsglæde) - </a:t>
            </a:r>
            <a:r>
              <a:rPr lang="da-DK" sz="2400" dirty="0" err="1"/>
              <a:t>Firefox</a:t>
            </a:r>
            <a:r>
              <a:rPr lang="da-DK" sz="2400" dirty="0"/>
              <a:t> skal anvendes som hovedbrowser på den skærm, hvor der er fingertouch, men </a:t>
            </a:r>
            <a:r>
              <a:rPr lang="da-DK" sz="2400" b="1" dirty="0"/>
              <a:t>ikke </a:t>
            </a:r>
            <a:r>
              <a:rPr lang="da-DK" sz="2400" dirty="0"/>
              <a:t>på den maskine, der anvendes sammen med journalsystemet, idet alle opkald til Sundhedsnettet sker ved brug af </a:t>
            </a:r>
            <a:r>
              <a:rPr lang="da-DK" sz="2400" dirty="0" err="1"/>
              <a:t>Explore</a:t>
            </a:r>
            <a:r>
              <a:rPr lang="da-DK" sz="2400" dirty="0"/>
              <a:t>. </a:t>
            </a:r>
            <a:endParaRPr lang="da-DK" sz="2400" dirty="0" smtClean="0"/>
          </a:p>
          <a:p>
            <a:pPr lvl="0"/>
            <a:r>
              <a:rPr lang="da-DK" sz="2400" dirty="0" err="1" smtClean="0"/>
              <a:t>Touchskærm</a:t>
            </a:r>
            <a:r>
              <a:rPr lang="da-DK" sz="2400" dirty="0" smtClean="0"/>
              <a:t> </a:t>
            </a:r>
            <a:r>
              <a:rPr lang="da-DK" sz="2400" dirty="0"/>
              <a:t>til patienterne eller papirskemaer. Brug af skemaer kræver efterfølgende manuel indtastning, derfor anbefales </a:t>
            </a:r>
            <a:r>
              <a:rPr lang="da-DK" sz="2400" dirty="0" err="1" smtClean="0"/>
              <a:t>touchskærm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xmlns="" val="1174623985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649</Words>
  <Application>Microsoft Office PowerPoint</Application>
  <PresentationFormat>Skærmshow (4:3)</PresentationFormat>
  <Paragraphs>60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20</vt:i4>
      </vt:variant>
    </vt:vector>
  </HeadingPairs>
  <TitlesOfParts>
    <vt:vector size="21" baseType="lpstr">
      <vt:lpstr>Kontortema</vt:lpstr>
      <vt:lpstr>DANBIO i Speciallægepraksis  ved brug af datafangst </vt:lpstr>
      <vt:lpstr>Samarbejdspartnere</vt:lpstr>
      <vt:lpstr>Kliniske retningslinier</vt:lpstr>
      <vt:lpstr>Indikatorer</vt:lpstr>
      <vt:lpstr>DANBIO</vt:lpstr>
      <vt:lpstr>eKVIS</vt:lpstr>
      <vt:lpstr>DANBIO &amp; Sentinel</vt:lpstr>
      <vt:lpstr>Benchmarking</vt:lpstr>
      <vt:lpstr>IT-krav</vt:lpstr>
      <vt:lpstr>Sentinel</vt:lpstr>
      <vt:lpstr>Daglig praksis – DANBIO åbnes</vt:lpstr>
      <vt:lpstr>Journalsystem er åbent Diagnosen er ‘nøglen’</vt:lpstr>
      <vt:lpstr>Diagnoser</vt:lpstr>
      <vt:lpstr>Dias nummer 14</vt:lpstr>
      <vt:lpstr>- og popuppen popper</vt:lpstr>
      <vt:lpstr>DANBIO popper</vt:lpstr>
      <vt:lpstr>Den rette patient med rette data!</vt:lpstr>
      <vt:lpstr>Tavlen med oversigt</vt:lpstr>
      <vt:lpstr>Pop-retur </vt:lpstr>
      <vt:lpstr>Benchmarking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DANBIO i Speciallægepraksis  ved brug af datafangst</dc:title>
  <dc:creator>Berit</dc:creator>
  <cp:lastModifiedBy>Sandra Zbinden Pedersen</cp:lastModifiedBy>
  <cp:revision>21</cp:revision>
  <dcterms:created xsi:type="dcterms:W3CDTF">2013-10-03T07:58:31Z</dcterms:created>
  <dcterms:modified xsi:type="dcterms:W3CDTF">2013-12-02T09:07:48Z</dcterms:modified>
</cp:coreProperties>
</file>