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5" r:id="rId3"/>
    <p:sldId id="268" r:id="rId4"/>
    <p:sldId id="266" r:id="rId5"/>
    <p:sldId id="267" r:id="rId6"/>
    <p:sldId id="269" r:id="rId7"/>
    <p:sldId id="270" r:id="rId8"/>
    <p:sldId id="271" r:id="rId9"/>
    <p:sldId id="264" r:id="rId10"/>
    <p:sldId id="288" r:id="rId11"/>
    <p:sldId id="289" r:id="rId12"/>
    <p:sldId id="279" r:id="rId13"/>
    <p:sldId id="272" r:id="rId14"/>
    <p:sldId id="276" r:id="rId15"/>
    <p:sldId id="277" r:id="rId16"/>
    <p:sldId id="293" r:id="rId17"/>
    <p:sldId id="278" r:id="rId18"/>
    <p:sldId id="273" r:id="rId19"/>
    <p:sldId id="287" r:id="rId20"/>
    <p:sldId id="280" r:id="rId21"/>
    <p:sldId id="294" r:id="rId22"/>
    <p:sldId id="275" r:id="rId23"/>
    <p:sldId id="283" r:id="rId24"/>
    <p:sldId id="281" r:id="rId25"/>
    <p:sldId id="282" r:id="rId26"/>
    <p:sldId id="258" r:id="rId27"/>
    <p:sldId id="285" r:id="rId28"/>
    <p:sldId id="286" r:id="rId29"/>
    <p:sldId id="292" r:id="rId30"/>
    <p:sldId id="259" r:id="rId3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9621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A1B88C4-7358-4F1F-9D08-0A49CA8EA0EE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1330E81-3BA2-4DBB-9FED-E96B76A868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22. November 2013</a:t>
            </a:r>
            <a:endParaRPr lang="da-DK" sz="3200" dirty="0"/>
          </a:p>
        </p:txBody>
      </p:sp>
      <p:sp>
        <p:nvSpPr>
          <p:cNvPr id="5" name="Undertitel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4000" dirty="0" smtClean="0"/>
              <a:t>DANBIO kursus for  </a:t>
            </a:r>
          </a:p>
          <a:p>
            <a:pPr marL="18288" indent="0">
              <a:buNone/>
            </a:pPr>
            <a:r>
              <a:rPr lang="da-DK" sz="4000" dirty="0" smtClean="0"/>
              <a:t>Speciallægepraksis i reumatologi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39129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543800" cy="2016224"/>
          </a:xfrm>
        </p:spPr>
        <p:txBody>
          <a:bodyPr/>
          <a:lstStyle/>
          <a:p>
            <a:r>
              <a:rPr lang="da-DK" sz="4000" b="1" dirty="0" smtClean="0"/>
              <a:t>Kvalitetsarbejde  i speciallægepraksis</a:t>
            </a:r>
            <a:endParaRPr lang="da-DK" sz="4000" b="1" dirty="0"/>
          </a:p>
        </p:txBody>
      </p:sp>
      <p:sp>
        <p:nvSpPr>
          <p:cNvPr id="5" name="Undertitel 4"/>
          <p:cNvSpPr>
            <a:spLocks noGrp="1"/>
          </p:cNvSpPr>
          <p:nvPr>
            <p:ph type="body" idx="1"/>
          </p:nvPr>
        </p:nvSpPr>
        <p:spPr>
          <a:xfrm>
            <a:off x="2051720" y="692697"/>
            <a:ext cx="6096000" cy="4392488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da-DK" sz="2800" b="1" dirty="0" smtClean="0"/>
              <a:t>Overenskomstaftale 2011</a:t>
            </a:r>
          </a:p>
          <a:p>
            <a:pPr marL="18288" indent="0">
              <a:buNone/>
            </a:pPr>
            <a:endParaRPr lang="da-DK" sz="2800" b="1" dirty="0"/>
          </a:p>
          <a:p>
            <a:pPr marL="18288" indent="0">
              <a:buNone/>
            </a:pPr>
            <a:r>
              <a:rPr lang="da-DK" sz="2800" b="1" dirty="0" smtClean="0"/>
              <a:t>Overenskomstens parter: </a:t>
            </a:r>
          </a:p>
          <a:p>
            <a:pPr marL="18288" indent="0">
              <a:buNone/>
            </a:pPr>
            <a:r>
              <a:rPr lang="da-DK" sz="2800" b="1" dirty="0" smtClean="0"/>
              <a:t>FAPS / Danske Regioner aftale:</a:t>
            </a:r>
            <a:endParaRPr lang="da-DK" sz="2800" b="1" dirty="0"/>
          </a:p>
          <a:p>
            <a:pPr marL="532638" indent="-514350">
              <a:buAutoNum type="arabicPeriod"/>
            </a:pPr>
            <a:r>
              <a:rPr lang="da-DK" sz="2800" dirty="0" smtClean="0"/>
              <a:t>Kvalitetssikring Forankres via Fonden for faglig udvikling af Speciallægepraksis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Etablering af styregruppe (politisk omdrejningspunkt i kvalitetsarbejde) sammensættes </a:t>
            </a:r>
            <a:r>
              <a:rPr lang="da-DK" sz="2800" dirty="0" err="1" smtClean="0"/>
              <a:t>parietetisk</a:t>
            </a:r>
            <a:r>
              <a:rPr lang="da-DK" sz="2800" dirty="0" smtClean="0"/>
              <a:t> med repræsentanter fra FAPS og regionerne. 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Under styregruppe etableres projektenhed: eKVIS speciallægepraksis.  eKVIS koordinerer projekter, sikrer fremdriften i kvalitetsarbejde.</a:t>
            </a:r>
          </a:p>
        </p:txBody>
      </p:sp>
    </p:spTree>
    <p:extLst>
      <p:ext uri="{BB962C8B-B14F-4D97-AF65-F5344CB8AC3E}">
        <p14:creationId xmlns:p14="http://schemas.microsoft.com/office/powerpoint/2010/main" xmlns="" val="41049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543800" cy="2016224"/>
          </a:xfrm>
        </p:spPr>
        <p:txBody>
          <a:bodyPr/>
          <a:lstStyle/>
          <a:p>
            <a:r>
              <a:rPr lang="da-DK" sz="4000" b="1" dirty="0" smtClean="0"/>
              <a:t>Kvalitetsarbejde  i speciallægepraksis</a:t>
            </a:r>
            <a:endParaRPr lang="da-DK" sz="4000" b="1" dirty="0"/>
          </a:p>
        </p:txBody>
      </p:sp>
      <p:sp>
        <p:nvSpPr>
          <p:cNvPr id="5" name="Undertitel 4"/>
          <p:cNvSpPr>
            <a:spLocks noGrp="1"/>
          </p:cNvSpPr>
          <p:nvPr>
            <p:ph type="body" idx="1"/>
          </p:nvPr>
        </p:nvSpPr>
        <p:spPr>
          <a:xfrm>
            <a:off x="2051720" y="692697"/>
            <a:ext cx="6096000" cy="439248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2800" b="1" dirty="0" smtClean="0"/>
              <a:t>Fremtidige kvalitetsarbejde</a:t>
            </a:r>
            <a:r>
              <a:rPr lang="da-DK" sz="2800" dirty="0" smtClean="0"/>
              <a:t>: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Kliniske </a:t>
            </a:r>
            <a:r>
              <a:rPr lang="da-DK" sz="2800" dirty="0" err="1" smtClean="0"/>
              <a:t>retningslinier</a:t>
            </a:r>
            <a:endParaRPr lang="da-DK" sz="2800" dirty="0" smtClean="0"/>
          </a:p>
          <a:p>
            <a:pPr marL="532638" indent="-514350">
              <a:buAutoNum type="arabicPeriod"/>
            </a:pPr>
            <a:r>
              <a:rPr lang="da-DK" sz="2800" dirty="0" smtClean="0"/>
              <a:t>Datafangst og diagnosekodning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Udvikling af faglige kvalitets indikatorer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Kliniske kvalitetsdatabaser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Patientoplevet kvalitet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DDKM</a:t>
            </a:r>
          </a:p>
          <a:p>
            <a:pPr marL="18288" indent="0">
              <a:buNone/>
            </a:pPr>
            <a:endParaRPr lang="da-DK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9194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543800" cy="2016224"/>
          </a:xfrm>
        </p:spPr>
        <p:txBody>
          <a:bodyPr/>
          <a:lstStyle/>
          <a:p>
            <a:r>
              <a:rPr lang="da-DK" sz="4000" b="1" dirty="0" smtClean="0"/>
              <a:t>Kvalitetsarbejde  i speciallægepraksis</a:t>
            </a:r>
            <a:endParaRPr lang="da-DK" sz="4000" b="1" dirty="0"/>
          </a:p>
        </p:txBody>
      </p:sp>
      <p:sp>
        <p:nvSpPr>
          <p:cNvPr id="5" name="Undertitel 4"/>
          <p:cNvSpPr>
            <a:spLocks noGrp="1"/>
          </p:cNvSpPr>
          <p:nvPr>
            <p:ph type="body" idx="1"/>
          </p:nvPr>
        </p:nvSpPr>
        <p:spPr>
          <a:xfrm>
            <a:off x="1619672" y="620688"/>
            <a:ext cx="6470848" cy="36507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2800" b="1" dirty="0" smtClean="0"/>
              <a:t>DRFO</a:t>
            </a:r>
          </a:p>
          <a:p>
            <a:pPr marL="18288" indent="0">
              <a:buNone/>
            </a:pPr>
            <a:endParaRPr lang="da-DK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Hvor kan vi have glæde af kvalitetsarbejde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Hvor er der et oplagt emneområde ?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xmlns="" val="26242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Kvalitetsarbejde i speciallægepraksis</a:t>
            </a: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" indent="0" algn="ctr">
              <a:buNone/>
            </a:pPr>
            <a:endParaRPr lang="da-DK" sz="4000" dirty="0" smtClean="0"/>
          </a:p>
          <a:p>
            <a:pPr marL="18288" indent="0">
              <a:buNone/>
            </a:pPr>
            <a:r>
              <a:rPr lang="da-DK" sz="4000" dirty="0" smtClean="0"/>
              <a:t>         DANBIO 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25160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Kvalitetsarbejde i speciallægepraksis</a:t>
            </a: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133600" y="116633"/>
            <a:ext cx="6096000" cy="5184576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da-DK" sz="7000" b="1" dirty="0" smtClean="0"/>
              <a:t>DANBIO ”historie”:</a:t>
            </a:r>
          </a:p>
          <a:p>
            <a:pPr marL="18288" indent="0">
              <a:buNone/>
            </a:pPr>
            <a:endParaRPr lang="da-DK" sz="7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4000" dirty="0" smtClean="0"/>
              <a:t>2000 (registrering af biologisk behandling)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4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4000" dirty="0" smtClean="0"/>
              <a:t>2006 landsdækkende klinisk kvalitetsdatabase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7000" dirty="0" smtClean="0"/>
          </a:p>
          <a:p>
            <a:pPr marL="18288" indent="0">
              <a:buNone/>
            </a:pPr>
            <a:r>
              <a:rPr lang="da-DK" sz="4000" dirty="0" smtClean="0"/>
              <a:t>         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40320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Kvalitetsarbejde i speciallægepraksis</a:t>
            </a: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31640" y="116633"/>
            <a:ext cx="6897960" cy="5184576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endParaRPr lang="da-DK" sz="2800" dirty="0" smtClean="0"/>
          </a:p>
          <a:p>
            <a:pPr marL="18288" indent="0">
              <a:buNone/>
            </a:pPr>
            <a:endParaRPr lang="da-DK" sz="2800" dirty="0"/>
          </a:p>
          <a:p>
            <a:pPr marL="18288" indent="0">
              <a:buNone/>
            </a:pPr>
            <a:endParaRPr lang="da-DK" sz="2800" dirty="0" smtClean="0"/>
          </a:p>
          <a:p>
            <a:pPr marL="18288" indent="0">
              <a:buNone/>
            </a:pPr>
            <a:endParaRPr lang="da-DK" sz="2800" dirty="0"/>
          </a:p>
          <a:p>
            <a:pPr marL="18288" indent="0">
              <a:buNone/>
            </a:pPr>
            <a:r>
              <a:rPr lang="da-DK" sz="2800" dirty="0" smtClean="0"/>
              <a:t>2006 </a:t>
            </a:r>
            <a:r>
              <a:rPr lang="da-DK" sz="2800" dirty="0"/>
              <a:t>OBLIGATORISK </a:t>
            </a:r>
            <a:endParaRPr lang="da-DK" sz="2800" dirty="0" smtClean="0"/>
          </a:p>
          <a:p>
            <a:pPr marL="18288" indent="0">
              <a:buNone/>
            </a:pPr>
            <a:r>
              <a:rPr lang="da-DK" sz="2800" dirty="0" smtClean="0"/>
              <a:t>registrering </a:t>
            </a:r>
            <a:r>
              <a:rPr lang="da-DK" sz="2800" dirty="0"/>
              <a:t>af  ny </a:t>
            </a:r>
            <a:r>
              <a:rPr lang="da-DK" sz="2800" dirty="0" err="1"/>
              <a:t>diagnostiserede</a:t>
            </a:r>
            <a:r>
              <a:rPr lang="da-DK" sz="2800" dirty="0"/>
              <a:t> RA patienter der starter i DMARD behandling</a:t>
            </a:r>
          </a:p>
          <a:p>
            <a:pPr marL="18288" indent="0">
              <a:buNone/>
            </a:pPr>
            <a:endParaRPr lang="da-DK" sz="7000" dirty="0" smtClean="0"/>
          </a:p>
          <a:p>
            <a:pPr marL="18288" indent="0">
              <a:buNone/>
            </a:pPr>
            <a:r>
              <a:rPr lang="da-DK" sz="4000" dirty="0" smtClean="0"/>
              <a:t>        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23023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DANBIO i  speciallægepraksis</a:t>
            </a: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31640" y="116633"/>
            <a:ext cx="6897960" cy="5184576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endParaRPr lang="da-DK" sz="2800" dirty="0" smtClean="0"/>
          </a:p>
          <a:p>
            <a:pPr marL="18288" indent="0">
              <a:buNone/>
            </a:pPr>
            <a:endParaRPr lang="da-DK" sz="2800" dirty="0"/>
          </a:p>
          <a:p>
            <a:pPr marL="18288" indent="0">
              <a:buNone/>
            </a:pPr>
            <a:endParaRPr lang="da-DK" sz="2800" dirty="0" smtClean="0"/>
          </a:p>
          <a:p>
            <a:pPr marL="18288" indent="0">
              <a:buNone/>
            </a:pPr>
            <a:endParaRPr lang="da-DK" sz="2800" dirty="0"/>
          </a:p>
          <a:p>
            <a:pPr marL="18288" indent="0">
              <a:buNone/>
            </a:pPr>
            <a:r>
              <a:rPr lang="da-DK" sz="2800" dirty="0" smtClean="0"/>
              <a:t>2000 patienter (alle diagnoser) registreret i speciallægepraksis</a:t>
            </a:r>
          </a:p>
          <a:p>
            <a:pPr marL="18288" indent="0">
              <a:buNone/>
            </a:pPr>
            <a:r>
              <a:rPr lang="da-DK" sz="2800" dirty="0" smtClean="0"/>
              <a:t>21 klinikker</a:t>
            </a:r>
          </a:p>
          <a:p>
            <a:pPr marL="18288" indent="0">
              <a:buNone/>
            </a:pPr>
            <a:r>
              <a:rPr lang="da-DK" sz="2800" dirty="0" smtClean="0"/>
              <a:t>Registrering 1 – 400 patienter / klinik</a:t>
            </a:r>
            <a:endParaRPr lang="da-DK" sz="2800" dirty="0"/>
          </a:p>
          <a:p>
            <a:pPr marL="18288" indent="0">
              <a:buNone/>
            </a:pPr>
            <a:endParaRPr lang="da-DK" sz="7000" dirty="0" smtClean="0"/>
          </a:p>
          <a:p>
            <a:pPr marL="18288" indent="0">
              <a:buNone/>
            </a:pPr>
            <a:r>
              <a:rPr lang="da-DK" sz="4000" dirty="0" smtClean="0"/>
              <a:t>        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32414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DANBIO database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963" y="692695"/>
            <a:ext cx="4916301" cy="350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37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Formål DANBIO</a:t>
            </a: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31640" y="692696"/>
            <a:ext cx="6254824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a-DK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Sikre registrering af data</a:t>
            </a:r>
            <a:r>
              <a:rPr lang="da-DK" sz="2800" dirty="0"/>
              <a:t> </a:t>
            </a:r>
            <a:r>
              <a:rPr lang="da-DK" sz="2800" dirty="0" smtClean="0"/>
              <a:t>som danner grundlag for kliniske indikatorer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Sikre diagnosegrundlag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Sikre effektiv behandling af den enkelte patient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Sikre grundlag for forskning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133" y="692696"/>
            <a:ext cx="6549355" cy="82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08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DANBIO registreringer </a:t>
            </a:r>
            <a:br>
              <a:rPr lang="da-DK" sz="3200" b="1" dirty="0" smtClean="0"/>
            </a:br>
            <a:r>
              <a:rPr lang="da-DK" sz="3200" b="1" dirty="0" smtClean="0"/>
              <a:t>kliniske </a:t>
            </a:r>
            <a:r>
              <a:rPr lang="da-DK" sz="3200" b="1" dirty="0" err="1" smtClean="0"/>
              <a:t>retningslinier</a:t>
            </a:r>
            <a:r>
              <a:rPr lang="da-DK" sz="3200" b="1" dirty="0" smtClean="0"/>
              <a:t> DRS</a:t>
            </a: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133600" y="260649"/>
            <a:ext cx="6096000" cy="4824536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endParaRPr lang="da-DK" b="1" dirty="0" smtClean="0"/>
          </a:p>
          <a:p>
            <a:pPr marL="18288" indent="0">
              <a:buNone/>
            </a:pPr>
            <a:endParaRPr lang="da-DK" sz="2600" b="1" dirty="0"/>
          </a:p>
          <a:p>
            <a:pPr marL="18288" indent="0">
              <a:buNone/>
            </a:pPr>
            <a:r>
              <a:rPr lang="da-DK" sz="2600" b="1" dirty="0" smtClean="0"/>
              <a:t>DANBIO  Indikatorer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600" dirty="0" smtClean="0"/>
              <a:t>Alle </a:t>
            </a:r>
            <a:r>
              <a:rPr lang="da-DK" sz="2600" dirty="0" err="1" smtClean="0"/>
              <a:t>nydiagnostiserede</a:t>
            </a:r>
            <a:r>
              <a:rPr lang="da-DK" sz="2600" dirty="0" smtClean="0"/>
              <a:t> RA registreres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600" dirty="0" smtClean="0"/>
              <a:t>Registrering min. 4 gange 1. år, derefter 2 gange/år.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600" dirty="0" smtClean="0"/>
              <a:t>DAS 28-CRP stabil lav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600" dirty="0" smtClean="0"/>
              <a:t>Funktionsniveau højt : HAQ&lt;1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600" dirty="0" smtClean="0"/>
              <a:t>Smerteniveau lavt: VAS &lt;33 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600" dirty="0" smtClean="0"/>
              <a:t>Livskvalitet høj: VAS global &lt;33 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600" dirty="0" err="1" smtClean="0"/>
              <a:t>Rtg</a:t>
            </a:r>
            <a:r>
              <a:rPr lang="da-DK" sz="2600" dirty="0" smtClean="0"/>
              <a:t>. </a:t>
            </a:r>
            <a:r>
              <a:rPr lang="da-DK" sz="2600" dirty="0" err="1" smtClean="0"/>
              <a:t>nonerosiv</a:t>
            </a:r>
            <a:r>
              <a:rPr lang="da-DK" sz="2600" dirty="0" smtClean="0"/>
              <a:t>/nonprogressiv 0,12,24 mdr. samt behandlingsskift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600" dirty="0" smtClean="0"/>
              <a:t>Medicinordination opdateres inkl. NSAID og anden smertestillende medicin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da-DK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xmlns="" val="5992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Kvalitetsarbejde i reumatologisk speciallægepraksis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439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 smtClean="0"/>
              <a:t>Kvalitetsprojekt i reumatologi</a:t>
            </a:r>
            <a:br>
              <a:rPr lang="da-DK" sz="4000" b="1" dirty="0" smtClean="0"/>
            </a:br>
            <a:r>
              <a:rPr lang="da-DK" sz="4000" b="1" dirty="0" smtClean="0"/>
              <a:t>Samarbejdspartnere </a:t>
            </a:r>
            <a:endParaRPr lang="da-DK" sz="40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DRFO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eKVIS (Enhed for Kvalitet i Speciallægepraksis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DANBIO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DAK-E (Dansk Almen Medicinsk </a:t>
            </a:r>
            <a:r>
              <a:rPr lang="da-DK" sz="2800" dirty="0" err="1" smtClean="0"/>
              <a:t>KvalitetsEnhed</a:t>
            </a:r>
            <a:r>
              <a:rPr lang="da-DK" sz="2800" dirty="0" smtClean="0"/>
              <a:t>)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xmlns="" val="14693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 smtClean="0"/>
              <a:t>Kvalitetsprojekt i reumatologi</a:t>
            </a:r>
            <a:br>
              <a:rPr lang="da-DK" sz="4000" b="1" dirty="0" smtClean="0"/>
            </a:br>
            <a:r>
              <a:rPr lang="da-DK" sz="4000" b="1" dirty="0" smtClean="0"/>
              <a:t>Samarbejdspartnere </a:t>
            </a:r>
            <a:endParaRPr lang="da-DK" sz="40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VIGTIG facilitet i arbejde med elektronisk datafangst og kodning: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Mulighed for feedback og </a:t>
            </a:r>
            <a:r>
              <a:rPr lang="da-DK" sz="2800" dirty="0" err="1" smtClean="0"/>
              <a:t>benchmarkning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xmlns="" val="9442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Kvalitet i Speciallægepraksis</a:t>
            </a:r>
            <a:endParaRPr lang="da-DK" sz="40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133" y="692696"/>
            <a:ext cx="4029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238" y="2097807"/>
            <a:ext cx="1143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498" y="1916832"/>
            <a:ext cx="3096343" cy="254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104" y="3861048"/>
            <a:ext cx="914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45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0563"/>
            <a:ext cx="7620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19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Kvalitet i speciallægepraksis</a:t>
            </a:r>
            <a:endParaRPr lang="da-DK" sz="40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2800" b="1" dirty="0" smtClean="0"/>
              <a:t>Hvad får klinikken ud af det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b="1" dirty="0" smtClean="0"/>
              <a:t>Nemmere rapportering til DANBIO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b="1" dirty="0" smtClean="0"/>
              <a:t>Sikker dataregistrering (rigtige patient, rigtige data/</a:t>
            </a:r>
            <a:r>
              <a:rPr lang="da-DK" sz="2800" b="1" dirty="0" err="1" smtClean="0"/>
              <a:t>lab.værdier</a:t>
            </a:r>
            <a:r>
              <a:rPr lang="da-DK" sz="2800" b="1" dirty="0" smtClean="0"/>
              <a:t>)</a:t>
            </a:r>
          </a:p>
          <a:p>
            <a:pPr marL="18288" indent="0">
              <a:buNone/>
            </a:pP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718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Kvalitet i speciallægepraksis</a:t>
            </a:r>
            <a:br>
              <a:rPr lang="da-DK" sz="3200" b="1" dirty="0" smtClean="0"/>
            </a:br>
            <a:r>
              <a:rPr lang="da-DK" sz="3200" b="1" dirty="0" smtClean="0"/>
              <a:t>Samarbejde DAK-E og DANBIO</a:t>
            </a: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2800" b="1" dirty="0" smtClean="0"/>
              <a:t>Hvad får klinikken ud af det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err="1" smtClean="0"/>
              <a:t>Oberblik</a:t>
            </a:r>
            <a:r>
              <a:rPr lang="da-DK" sz="2800" dirty="0" smtClean="0"/>
              <a:t> over egne klinikdata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Kritiske data / patienter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Benchmarking: sammenligning med øvrige klinikker</a:t>
            </a:r>
          </a:p>
        </p:txBody>
      </p:sp>
    </p:spTree>
    <p:extLst>
      <p:ext uri="{BB962C8B-B14F-4D97-AF65-F5344CB8AC3E}">
        <p14:creationId xmlns:p14="http://schemas.microsoft.com/office/powerpoint/2010/main" xmlns="" val="6811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Benchmarking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5344988" cy="475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4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Kvalitet i speciallægepraksis</a:t>
            </a:r>
            <a:br>
              <a:rPr lang="da-DK" sz="3200" b="1" dirty="0" smtClean="0"/>
            </a:br>
            <a:r>
              <a:rPr lang="da-DK" sz="3200" b="1" dirty="0" smtClean="0"/>
              <a:t>Samarbejde DAK-E og DANBIO</a:t>
            </a: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2800" b="1" dirty="0" smtClean="0"/>
              <a:t>Hvad får klinikken ud af det ?</a:t>
            </a:r>
            <a:endParaRPr lang="da-DK" sz="2800" b="1" dirty="0"/>
          </a:p>
          <a:p>
            <a:pPr marL="18288" indent="0">
              <a:buNone/>
            </a:pPr>
            <a:endParaRPr lang="da-DK" sz="2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 smtClean="0"/>
              <a:t>Styringsredskab til kontrol af kroniske patienter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b="1" dirty="0" smtClean="0"/>
              <a:t>Ny arbejdsopgave for sekretær/sygeplejerske ?</a:t>
            </a:r>
          </a:p>
        </p:txBody>
      </p:sp>
    </p:spTree>
    <p:extLst>
      <p:ext uri="{BB962C8B-B14F-4D97-AF65-F5344CB8AC3E}">
        <p14:creationId xmlns:p14="http://schemas.microsoft.com/office/powerpoint/2010/main" xmlns="" val="629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43800" cy="1504528"/>
          </a:xfrm>
        </p:spPr>
        <p:txBody>
          <a:bodyPr/>
          <a:lstStyle/>
          <a:p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 smtClean="0"/>
              <a:t>Kvalitet og sikkerhed  i speciallægepraksis</a:t>
            </a:r>
            <a:br>
              <a:rPr lang="da-DK" sz="3200" b="1" dirty="0" smtClean="0"/>
            </a:b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59632" y="1484784"/>
            <a:ext cx="6969968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2800" b="1" dirty="0" smtClean="0"/>
              <a:t>Hvad får klinikken ud af det ?</a:t>
            </a:r>
            <a:endParaRPr lang="da-DK" sz="2800" b="1" dirty="0"/>
          </a:p>
          <a:p>
            <a:pPr marL="18288" indent="0">
              <a:buNone/>
            </a:pPr>
            <a:endParaRPr lang="da-DK" sz="2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800" b="1" dirty="0" smtClean="0"/>
              <a:t>SST Tilsyn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b="1" dirty="0" smtClean="0"/>
              <a:t>DDKM</a:t>
            </a:r>
          </a:p>
        </p:txBody>
      </p:sp>
    </p:spTree>
    <p:extLst>
      <p:ext uri="{BB962C8B-B14F-4D97-AF65-F5344CB8AC3E}">
        <p14:creationId xmlns:p14="http://schemas.microsoft.com/office/powerpoint/2010/main" xmlns="" val="16875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43800" cy="1504528"/>
          </a:xfrm>
        </p:spPr>
        <p:txBody>
          <a:bodyPr/>
          <a:lstStyle/>
          <a:p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 smtClean="0"/>
              <a:t>Kvalitet og sikkerhed  i speciallægepraksis</a:t>
            </a:r>
            <a:br>
              <a:rPr lang="da-DK" sz="3200" b="1" dirty="0" smtClean="0"/>
            </a:br>
            <a:endParaRPr lang="da-DK" sz="32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59632" y="1484784"/>
            <a:ext cx="6969968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2800" b="1" dirty="0" smtClean="0"/>
              <a:t>Hvad får Speciallægepraksis ud af kvalitetssikring ?</a:t>
            </a:r>
            <a:endParaRPr lang="da-DK" sz="2800" b="1" dirty="0"/>
          </a:p>
          <a:p>
            <a:pPr marL="18288" indent="0">
              <a:buNone/>
            </a:pPr>
            <a:endParaRPr lang="da-DK" sz="2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800" b="1" dirty="0" smtClean="0"/>
              <a:t>Levering og dokumentation af kvalitetsarbejde til Danske Regioner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b="1" dirty="0" smtClean="0"/>
              <a:t>Dokumenteret kvalitetsarbejde har stor ”handelsværdi” overfor Danske Regioner.</a:t>
            </a:r>
          </a:p>
        </p:txBody>
      </p:sp>
    </p:spTree>
    <p:extLst>
      <p:ext uri="{BB962C8B-B14F-4D97-AF65-F5344CB8AC3E}">
        <p14:creationId xmlns:p14="http://schemas.microsoft.com/office/powerpoint/2010/main" xmlns="" val="6703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133600" y="685801"/>
            <a:ext cx="6542856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3200" dirty="0" smtClean="0"/>
              <a:t>HVORFOR DET ? </a:t>
            </a:r>
          </a:p>
          <a:p>
            <a:pPr marL="18288" indent="0">
              <a:buNone/>
            </a:pPr>
            <a:r>
              <a:rPr lang="da-DK" sz="3200" dirty="0" smtClean="0"/>
              <a:t>Udfører vi ikke kvalitetsarbejde ?</a:t>
            </a:r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Kvalitetsarbejde i reumatologisk speciallægepraksis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735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240" y="4149080"/>
            <a:ext cx="7543800" cy="1642119"/>
          </a:xfrm>
        </p:spPr>
        <p:txBody>
          <a:bodyPr/>
          <a:lstStyle/>
          <a:p>
            <a:r>
              <a:rPr lang="da-DK" dirty="0" smtClean="0"/>
              <a:t>Tak for Jeres opmærksomhed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320480" cy="38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79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marL="18288" indent="0">
              <a:buNone/>
            </a:pPr>
            <a:r>
              <a:rPr lang="da-DK" sz="2400" dirty="0"/>
              <a:t>”Det handler ikke om, hvor god du er, men hvor god du vil være”  af Poul Arden</a:t>
            </a:r>
          </a:p>
          <a:p>
            <a:endParaRPr lang="da-DK" sz="2400" dirty="0"/>
          </a:p>
          <a:p>
            <a:pPr marL="18288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Kvalitetsarbejde i speciallægepraksis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9238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725" y="260648"/>
            <a:ext cx="6518275" cy="792088"/>
          </a:xfrm>
        </p:spPr>
        <p:txBody>
          <a:bodyPr/>
          <a:lstStyle/>
          <a:p>
            <a:r>
              <a:rPr lang="da-DK" dirty="0" smtClean="0"/>
              <a:t>Modtagelse af nye medlemmer i FAPS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6" name="Picture 2" descr="C:\Users\JANNIE\Documents\Scanned Documents\hvor god vil du vær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59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3200" dirty="0" smtClean="0"/>
              <a:t>” Vi VIL være </a:t>
            </a:r>
          </a:p>
          <a:p>
            <a:pPr marL="18288" indent="0">
              <a:buNone/>
            </a:pPr>
            <a:r>
              <a:rPr lang="da-DK" sz="3200" dirty="0" smtClean="0"/>
              <a:t>og ER de allerbedste ”</a:t>
            </a:r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Speciallægepraksis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7281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195736" y="476672"/>
            <a:ext cx="6398840" cy="432048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da-DK" sz="3200" dirty="0" smtClean="0"/>
          </a:p>
          <a:p>
            <a:pPr marL="18288" indent="0">
              <a:buNone/>
            </a:pPr>
            <a:r>
              <a:rPr lang="da-DK" sz="3200" dirty="0" smtClean="0"/>
              <a:t>Jannie -  ER I virkelig så gode som I siger ? </a:t>
            </a:r>
          </a:p>
          <a:p>
            <a:pPr marL="18288" indent="0">
              <a:buNone/>
            </a:pPr>
            <a:r>
              <a:rPr lang="da-DK" sz="3200" dirty="0" smtClean="0"/>
              <a:t>Er det ikke bare noget, som I tror?</a:t>
            </a:r>
          </a:p>
          <a:p>
            <a:pPr marL="18288" indent="0">
              <a:buNone/>
            </a:pPr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99592" y="4581128"/>
            <a:ext cx="7543800" cy="1714128"/>
          </a:xfrm>
        </p:spPr>
        <p:txBody>
          <a:bodyPr/>
          <a:lstStyle/>
          <a:p>
            <a:pPr marL="18288" lvl="0">
              <a:spcBef>
                <a:spcPct val="20000"/>
              </a:spcBef>
            </a:pPr>
            <a:r>
              <a:rPr lang="da-DK" sz="3200" b="1" dirty="0" smtClean="0">
                <a:solidFill>
                  <a:prstClr val="white"/>
                </a:solidFill>
              </a:rPr>
              <a:t>Embedsperson Region Syddanmark udsagn </a:t>
            </a:r>
            <a:r>
              <a:rPr lang="da-DK" sz="3200" b="1" dirty="0">
                <a:solidFill>
                  <a:prstClr val="white"/>
                </a:solidFill>
              </a:rPr>
              <a:t>(2009):</a:t>
            </a:r>
            <a:br>
              <a:rPr lang="da-DK" sz="3200" b="1" dirty="0">
                <a:solidFill>
                  <a:prstClr val="white"/>
                </a:solidFill>
              </a:rPr>
            </a:b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135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195736" y="476672"/>
            <a:ext cx="6398840" cy="432048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DOKUMENTATION !!!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37662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543800" cy="2016224"/>
          </a:xfrm>
        </p:spPr>
        <p:txBody>
          <a:bodyPr/>
          <a:lstStyle/>
          <a:p>
            <a:r>
              <a:rPr lang="da-DK" sz="4000" b="1" dirty="0" smtClean="0"/>
              <a:t>Kvalitetsarbejde  i speciallægepraksis</a:t>
            </a:r>
            <a:endParaRPr lang="da-DK" sz="4000" b="1" dirty="0"/>
          </a:p>
        </p:txBody>
      </p:sp>
      <p:sp>
        <p:nvSpPr>
          <p:cNvPr id="5" name="Undertitel 4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45433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da-DK" sz="2800" b="1" dirty="0" smtClean="0"/>
              <a:t>Overenskomstaftale 2011</a:t>
            </a:r>
          </a:p>
          <a:p>
            <a:pPr marL="18288" indent="0">
              <a:buNone/>
            </a:pPr>
            <a:r>
              <a:rPr lang="da-DK" sz="2800" dirty="0" smtClean="0"/>
              <a:t>FAPS: etablering af formel organisering af fremtidige kvalitetsarbejde i speciallægepraksis.</a:t>
            </a:r>
          </a:p>
          <a:p>
            <a:pPr marL="18288" indent="0">
              <a:buNone/>
            </a:pPr>
            <a:r>
              <a:rPr lang="da-DK" sz="2800" dirty="0" smtClean="0"/>
              <a:t>Formål: 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Dokumentere kvalitet af      behandlinger i speciallægepraksis</a:t>
            </a:r>
          </a:p>
          <a:p>
            <a:pPr marL="532638" indent="-514350">
              <a:buAutoNum type="arabicPeriod"/>
            </a:pPr>
            <a:r>
              <a:rPr lang="da-DK" sz="2800" dirty="0" smtClean="0"/>
              <a:t>Sætte fokus på kvalitetsudvikling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xmlns="" val="34173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er">
  <a:themeElements>
    <a:clrScheme name="Elemente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e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e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592</TotalTime>
  <Words>524</Words>
  <Application>Microsoft Office PowerPoint</Application>
  <PresentationFormat>Skærmshow (4:3)</PresentationFormat>
  <Paragraphs>134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Elementer</vt:lpstr>
      <vt:lpstr>22. November 2013</vt:lpstr>
      <vt:lpstr>Kvalitetsarbejde i reumatologisk speciallægepraksis</vt:lpstr>
      <vt:lpstr>Kvalitetsarbejde i reumatologisk speciallægepraksis</vt:lpstr>
      <vt:lpstr>Kvalitetsarbejde i speciallægepraksis</vt:lpstr>
      <vt:lpstr>Modtagelse af nye medlemmer i FAPS</vt:lpstr>
      <vt:lpstr>Speciallægepraksis</vt:lpstr>
      <vt:lpstr>Embedsperson Region Syddanmark udsagn (2009): </vt:lpstr>
      <vt:lpstr>DOKUMENTATION !!!</vt:lpstr>
      <vt:lpstr>Kvalitetsarbejde  i speciallægepraksis</vt:lpstr>
      <vt:lpstr>Kvalitetsarbejde  i speciallægepraksis</vt:lpstr>
      <vt:lpstr>Kvalitetsarbejde  i speciallægepraksis</vt:lpstr>
      <vt:lpstr>Kvalitetsarbejde  i speciallægepraksis</vt:lpstr>
      <vt:lpstr>Kvalitetsarbejde i speciallægepraksis</vt:lpstr>
      <vt:lpstr>Kvalitetsarbejde i speciallægepraksis</vt:lpstr>
      <vt:lpstr>Kvalitetsarbejde i speciallægepraksis</vt:lpstr>
      <vt:lpstr>DANBIO i  speciallægepraksis</vt:lpstr>
      <vt:lpstr>DANBIO database</vt:lpstr>
      <vt:lpstr>Formål DANBIO</vt:lpstr>
      <vt:lpstr>DANBIO registreringer  kliniske retningslinier DRS</vt:lpstr>
      <vt:lpstr>Kvalitetsprojekt i reumatologi Samarbejdspartnere </vt:lpstr>
      <vt:lpstr>Kvalitetsprojekt i reumatologi Samarbejdspartnere </vt:lpstr>
      <vt:lpstr>Kvalitet i Speciallægepraksis</vt:lpstr>
      <vt:lpstr>Dias nummer 23</vt:lpstr>
      <vt:lpstr>Kvalitet i speciallægepraksis</vt:lpstr>
      <vt:lpstr>Kvalitet i speciallægepraksis Samarbejde DAK-E og DANBIO</vt:lpstr>
      <vt:lpstr>Benchmarking</vt:lpstr>
      <vt:lpstr>Kvalitet i speciallægepraksis Samarbejde DAK-E og DANBIO</vt:lpstr>
      <vt:lpstr> Kvalitet og sikkerhed  i speciallægepraksis </vt:lpstr>
      <vt:lpstr> Kvalitet og sikkerhed  i speciallægepraksis </vt:lpstr>
      <vt:lpstr>Tak for Jeres opmærksomhed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JANNIE</dc:creator>
  <cp:lastModifiedBy>Sandra Zbinden Pedersen</cp:lastModifiedBy>
  <cp:revision>23</cp:revision>
  <dcterms:created xsi:type="dcterms:W3CDTF">2013-11-16T09:37:19Z</dcterms:created>
  <dcterms:modified xsi:type="dcterms:W3CDTF">2013-12-04T08:08:12Z</dcterms:modified>
</cp:coreProperties>
</file>